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6" r:id="rId3"/>
    <p:sldId id="297" r:id="rId4"/>
    <p:sldId id="298" r:id="rId5"/>
    <p:sldId id="309" r:id="rId6"/>
    <p:sldId id="310" r:id="rId7"/>
    <p:sldId id="311" r:id="rId8"/>
    <p:sldId id="305" r:id="rId9"/>
    <p:sldId id="307" r:id="rId10"/>
    <p:sldId id="308" r:id="rId11"/>
    <p:sldId id="29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82270" autoAdjust="0"/>
  </p:normalViewPr>
  <p:slideViewPr>
    <p:cSldViewPr snapToGrid="0" showGuides="1">
      <p:cViewPr varScale="1">
        <p:scale>
          <a:sx n="75" d="100"/>
          <a:sy n="75" d="100"/>
        </p:scale>
        <p:origin x="754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localusr\Documents\Bureau\1c-CBSC\ManagementSystem\CB-indicators-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calusr\Documents\Bureau\1c-CBSC\ManagementSystem\CB-indicators-20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calusr\Documents\Bureau\1c-CBSC\ManagementSystem\CB-indicators-201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calusr\Documents\Bureau\1c-CBSC\ManagementSystem\CB-indicators-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800529970749184E-2"/>
          <c:y val="3.6693623519394258E-2"/>
          <c:w val="0.79379982835748597"/>
          <c:h val="0.89703603002484722"/>
        </c:manualLayout>
      </c:layout>
      <c:bar3DChart>
        <c:barDir val="col"/>
        <c:grouping val="clustered"/>
        <c:varyColors val="0"/>
        <c:ser>
          <c:idx val="2"/>
          <c:order val="0"/>
          <c:tx>
            <c:strRef>
              <c:f>Projects!$B$1</c:f>
              <c:strCache>
                <c:ptCount val="1"/>
                <c:pt idx="0">
                  <c:v>Submitted Requests</c:v>
                </c:pt>
              </c:strCache>
            </c:strRef>
          </c:tx>
          <c:invertIfNegative val="0"/>
          <c:cat>
            <c:numRef>
              <c:f>Projects!$A$2:$A$14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Projects!$B$2:$B$14</c:f>
              <c:numCache>
                <c:formatCode>General</c:formatCode>
                <c:ptCount val="13"/>
                <c:pt idx="0">
                  <c:v>5</c:v>
                </c:pt>
                <c:pt idx="1">
                  <c:v>6</c:v>
                </c:pt>
                <c:pt idx="2">
                  <c:v>4</c:v>
                </c:pt>
                <c:pt idx="3">
                  <c:v>13</c:v>
                </c:pt>
                <c:pt idx="4">
                  <c:v>12</c:v>
                </c:pt>
                <c:pt idx="5">
                  <c:v>10</c:v>
                </c:pt>
                <c:pt idx="6">
                  <c:v>17</c:v>
                </c:pt>
                <c:pt idx="7">
                  <c:v>30</c:v>
                </c:pt>
                <c:pt idx="8">
                  <c:v>36</c:v>
                </c:pt>
                <c:pt idx="9">
                  <c:v>27</c:v>
                </c:pt>
                <c:pt idx="10">
                  <c:v>30</c:v>
                </c:pt>
                <c:pt idx="11">
                  <c:v>34</c:v>
                </c:pt>
                <c:pt idx="12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E8-4566-AD0D-7A4E76D1195B}"/>
            </c:ext>
          </c:extLst>
        </c:ser>
        <c:ser>
          <c:idx val="0"/>
          <c:order val="1"/>
          <c:tx>
            <c:strRef>
              <c:f>Projects!$C$1</c:f>
              <c:strCache>
                <c:ptCount val="1"/>
                <c:pt idx="0">
                  <c:v>Delivered projects</c:v>
                </c:pt>
              </c:strCache>
            </c:strRef>
          </c:tx>
          <c:invertIfNegative val="0"/>
          <c:cat>
            <c:numRef>
              <c:f>Projects!$A$2:$A$14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Projects!$C$2:$C$14</c:f>
              <c:numCache>
                <c:formatCode>General</c:formatCode>
                <c:ptCount val="13"/>
                <c:pt idx="0">
                  <c:v>3</c:v>
                </c:pt>
                <c:pt idx="1">
                  <c:v>5</c:v>
                </c:pt>
                <c:pt idx="2">
                  <c:v>7</c:v>
                </c:pt>
                <c:pt idx="3">
                  <c:v>10</c:v>
                </c:pt>
                <c:pt idx="4">
                  <c:v>9</c:v>
                </c:pt>
                <c:pt idx="5">
                  <c:v>9</c:v>
                </c:pt>
                <c:pt idx="6">
                  <c:v>13.5</c:v>
                </c:pt>
                <c:pt idx="7">
                  <c:v>22</c:v>
                </c:pt>
                <c:pt idx="8">
                  <c:v>20</c:v>
                </c:pt>
                <c:pt idx="9">
                  <c:v>24</c:v>
                </c:pt>
                <c:pt idx="10">
                  <c:v>24</c:v>
                </c:pt>
                <c:pt idx="11">
                  <c:v>22</c:v>
                </c:pt>
                <c:pt idx="1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E8-4566-AD0D-7A4E76D119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376995840"/>
        <c:axId val="-376985504"/>
        <c:axId val="0"/>
      </c:bar3DChart>
      <c:catAx>
        <c:axId val="-37699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376985504"/>
        <c:crosses val="autoZero"/>
        <c:auto val="1"/>
        <c:lblAlgn val="ctr"/>
        <c:lblOffset val="100"/>
        <c:noMultiLvlLbl val="0"/>
      </c:catAx>
      <c:valAx>
        <c:axId val="-376985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3769958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'Technical Visits'!$B$1</c:f>
              <c:strCache>
                <c:ptCount val="1"/>
                <c:pt idx="0">
                  <c:v>Delivered Technical Visits </c:v>
                </c:pt>
              </c:strCache>
            </c:strRef>
          </c:tx>
          <c:invertIfNegative val="0"/>
          <c:cat>
            <c:numRef>
              <c:f>'Technical Visits'!$A$2:$A$14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'Technical Visits'!$B$2:$B$14</c:f>
              <c:numCache>
                <c:formatCode>General</c:formatCode>
                <c:ptCount val="13"/>
                <c:pt idx="0">
                  <c:v>5</c:v>
                </c:pt>
                <c:pt idx="1">
                  <c:v>25</c:v>
                </c:pt>
                <c:pt idx="2">
                  <c:v>14</c:v>
                </c:pt>
                <c:pt idx="3">
                  <c:v>23</c:v>
                </c:pt>
                <c:pt idx="4">
                  <c:v>5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6</c:v>
                </c:pt>
                <c:pt idx="9">
                  <c:v>8</c:v>
                </c:pt>
                <c:pt idx="10">
                  <c:v>2</c:v>
                </c:pt>
                <c:pt idx="11">
                  <c:v>8</c:v>
                </c:pt>
                <c:pt idx="1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7-4205-82CC-0470B45607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376995296"/>
        <c:axId val="-376994752"/>
        <c:axId val="0"/>
      </c:bar3DChart>
      <c:catAx>
        <c:axId val="-376995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376994752"/>
        <c:crosses val="autoZero"/>
        <c:auto val="1"/>
        <c:lblAlgn val="ctr"/>
        <c:lblOffset val="100"/>
        <c:noMultiLvlLbl val="0"/>
      </c:catAx>
      <c:valAx>
        <c:axId val="-376994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3769952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Students!$B$1</c:f>
              <c:strCache>
                <c:ptCount val="1"/>
                <c:pt idx="0">
                  <c:v>N* Students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Students!$A$2:$A$14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Students!$B$2:$B$14</c:f>
              <c:numCache>
                <c:formatCode>General</c:formatCode>
                <c:ptCount val="13"/>
                <c:pt idx="0">
                  <c:v>51</c:v>
                </c:pt>
                <c:pt idx="1">
                  <c:v>84</c:v>
                </c:pt>
                <c:pt idx="2">
                  <c:v>93</c:v>
                </c:pt>
                <c:pt idx="3">
                  <c:v>92</c:v>
                </c:pt>
                <c:pt idx="4">
                  <c:v>141</c:v>
                </c:pt>
                <c:pt idx="5">
                  <c:v>109</c:v>
                </c:pt>
                <c:pt idx="6">
                  <c:v>140</c:v>
                </c:pt>
                <c:pt idx="7">
                  <c:v>227</c:v>
                </c:pt>
                <c:pt idx="8">
                  <c:v>129</c:v>
                </c:pt>
                <c:pt idx="9">
                  <c:v>154</c:v>
                </c:pt>
                <c:pt idx="10">
                  <c:v>141</c:v>
                </c:pt>
                <c:pt idx="11">
                  <c:v>180</c:v>
                </c:pt>
                <c:pt idx="12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06-42EE-80C0-1770F51C72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-376992576"/>
        <c:axId val="-376990400"/>
        <c:axId val="0"/>
      </c:bar3DChart>
      <c:catAx>
        <c:axId val="-37699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376990400"/>
        <c:crosses val="autoZero"/>
        <c:auto val="1"/>
        <c:lblAlgn val="ctr"/>
        <c:lblOffset val="100"/>
        <c:noMultiLvlLbl val="0"/>
      </c:catAx>
      <c:valAx>
        <c:axId val="-376990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3769925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CB Fund 2005 - 2017</a:t>
            </a:r>
          </a:p>
        </c:rich>
      </c:tx>
      <c:layout>
        <c:manualLayout>
          <c:xMode val="edge"/>
          <c:yMode val="edge"/>
          <c:x val="0.40065969859149919"/>
          <c:y val="2.278687236919280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3"/>
          <c:order val="0"/>
          <c:tx>
            <c:strRef>
              <c:f>'CB Fund'!$B$1</c:f>
              <c:strCache>
                <c:ptCount val="1"/>
                <c:pt idx="0">
                  <c:v>Resources needed from CBSC</c:v>
                </c:pt>
              </c:strCache>
            </c:strRef>
          </c:tx>
          <c:invertIfNegative val="0"/>
          <c:cat>
            <c:numRef>
              <c:f>'CB Fund'!$A$2:$A$14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'CB Fund'!$B$2:$B$14</c:f>
              <c:numCache>
                <c:formatCode>#,##0.00</c:formatCode>
                <c:ptCount val="13"/>
                <c:pt idx="0">
                  <c:v>103166.9</c:v>
                </c:pt>
                <c:pt idx="1">
                  <c:v>82000</c:v>
                </c:pt>
                <c:pt idx="2">
                  <c:v>181500</c:v>
                </c:pt>
                <c:pt idx="3">
                  <c:v>325267</c:v>
                </c:pt>
                <c:pt idx="4">
                  <c:v>294782</c:v>
                </c:pt>
                <c:pt idx="5">
                  <c:v>319880</c:v>
                </c:pt>
                <c:pt idx="6">
                  <c:v>502435</c:v>
                </c:pt>
                <c:pt idx="7">
                  <c:v>516185.76</c:v>
                </c:pt>
                <c:pt idx="8">
                  <c:v>412600</c:v>
                </c:pt>
                <c:pt idx="9">
                  <c:v>687444.6</c:v>
                </c:pt>
                <c:pt idx="10">
                  <c:v>930907</c:v>
                </c:pt>
                <c:pt idx="11">
                  <c:v>975106</c:v>
                </c:pt>
                <c:pt idx="12">
                  <c:v>667751.85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66-49A6-954D-59C566947036}"/>
            </c:ext>
          </c:extLst>
        </c:ser>
        <c:ser>
          <c:idx val="1"/>
          <c:order val="1"/>
          <c:tx>
            <c:strRef>
              <c:f>'CB Fund'!$C$1</c:f>
              <c:strCache>
                <c:ptCount val="1"/>
                <c:pt idx="0">
                  <c:v>Actual expenditures</c:v>
                </c:pt>
              </c:strCache>
            </c:strRef>
          </c:tx>
          <c:invertIfNegative val="0"/>
          <c:cat>
            <c:numRef>
              <c:f>'CB Fund'!$A$2:$A$14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'CB Fund'!$C$2:$C$14</c:f>
              <c:numCache>
                <c:formatCode>#,##0.00</c:formatCode>
                <c:ptCount val="13"/>
                <c:pt idx="0">
                  <c:v>29699.29</c:v>
                </c:pt>
                <c:pt idx="1">
                  <c:v>74420.73</c:v>
                </c:pt>
                <c:pt idx="2">
                  <c:v>78827.55</c:v>
                </c:pt>
                <c:pt idx="3">
                  <c:v>100695.98</c:v>
                </c:pt>
                <c:pt idx="4">
                  <c:v>158205.44</c:v>
                </c:pt>
                <c:pt idx="5">
                  <c:v>180625.99</c:v>
                </c:pt>
                <c:pt idx="6">
                  <c:v>300388.32</c:v>
                </c:pt>
                <c:pt idx="7">
                  <c:v>310810.03000000003</c:v>
                </c:pt>
                <c:pt idx="8">
                  <c:v>325717.63</c:v>
                </c:pt>
                <c:pt idx="9">
                  <c:v>636263.36</c:v>
                </c:pt>
                <c:pt idx="10">
                  <c:v>760801.06</c:v>
                </c:pt>
                <c:pt idx="11">
                  <c:v>727198.06</c:v>
                </c:pt>
                <c:pt idx="12">
                  <c:v>558217.15999999992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66-49A6-954D-59C566947036}"/>
            </c:ext>
          </c:extLst>
        </c:ser>
        <c:ser>
          <c:idx val="0"/>
          <c:order val="2"/>
          <c:tx>
            <c:strRef>
              <c:f>'CB Fund'!#REF!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numRef>
              <c:f>'CB Fund'!$A$2:$A$14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'CB Fund'!#REF!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66-49A6-954D-59C5669470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376983328"/>
        <c:axId val="-376987680"/>
        <c:axId val="0"/>
      </c:bar3DChart>
      <c:catAx>
        <c:axId val="-37698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376987680"/>
        <c:crosses val="autoZero"/>
        <c:auto val="1"/>
        <c:lblAlgn val="ctr"/>
        <c:lblOffset val="100"/>
        <c:noMultiLvlLbl val="0"/>
      </c:catAx>
      <c:valAx>
        <c:axId val="-37698768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-376983328"/>
        <c:crosses val="autoZero"/>
        <c:crossBetween val="between"/>
      </c:valAx>
    </c:plotArea>
    <c:legend>
      <c:legendPos val="r"/>
      <c:legendEntry>
        <c:idx val="2"/>
        <c:delete val="1"/>
      </c:legendEntry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0.30869</cdr:x>
      <cdr:y>0.03159</cdr:y>
    </cdr:from>
    <cdr:to>
      <cdr:x>0.62649</cdr:x>
      <cdr:y>0.11837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64038" y="123852"/>
          <a:ext cx="2639786" cy="3401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/>
        </a:p>
      </cdr:txBody>
    </cdr:sp>
  </cdr:relSizeAnchor>
  <cdr:relSizeAnchor xmlns:cdr="http://schemas.openxmlformats.org/drawingml/2006/chartDrawing">
    <cdr:from>
      <cdr:x>0.33817</cdr:x>
      <cdr:y>0.0663</cdr:y>
    </cdr:from>
    <cdr:to>
      <cdr:x>0.60356</cdr:x>
      <cdr:y>0.15655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08967" y="259923"/>
          <a:ext cx="2204357" cy="3537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/>
        </a:p>
      </cdr:txBody>
    </cdr:sp>
  </cdr:relSizeAnchor>
  <cdr:relSizeAnchor xmlns:cdr="http://schemas.openxmlformats.org/drawingml/2006/chartDrawing">
    <cdr:from>
      <cdr:x>0.32671</cdr:x>
      <cdr:y>0.04201</cdr:y>
    </cdr:from>
    <cdr:to>
      <cdr:x>0.64779</cdr:x>
      <cdr:y>0.14961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713716" y="164674"/>
          <a:ext cx="2667001" cy="4218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800" b="1"/>
            <a:t>CB</a:t>
          </a:r>
          <a:r>
            <a:rPr lang="fr-FR" sz="1800" b="1" baseline="0"/>
            <a:t> Provision 2005 - 2017</a:t>
          </a:r>
          <a:endParaRPr lang="fr-FR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3437C-8FA6-43C1-8D4C-4704D518451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69F27-73AD-4447-BEF6-26362C50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9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Mr. </a:t>
            </a:r>
            <a:r>
              <a:rPr lang="en-US" sz="2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Mitsuyuki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Unno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Chief Manager, Maritime Safety Team, Maritime Affairs Department, </a:t>
            </a:r>
            <a:r>
              <a:rPr lang="en-GB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Nippon Foundation</a:t>
            </a:r>
          </a:p>
          <a:p>
            <a:endParaRPr lang="en-GB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Mr. Shigeru Nakabayashi, JHOD – IHB – UKHO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069F27-73AD-4447-BEF6-26362C50B2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99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069F27-73AD-4447-BEF6-26362C50B2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18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28/10/2019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4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28/10/2019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82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28/10/2019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79132" y="0"/>
            <a:ext cx="10312867" cy="883167"/>
          </a:xfrm>
        </p:spPr>
        <p:txBody>
          <a:bodyPr>
            <a:normAutofit/>
          </a:bodyPr>
          <a:lstStyle>
            <a:lvl1pPr>
              <a:defRPr sz="2400" cap="all" baseline="0">
                <a:latin typeface="Arial Black" panose="020B0A040201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10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28/10/2019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87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28/10/2019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28/10/2019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80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28/10/2019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1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28/10/2019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1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28/10/2019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3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28/10/2019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75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DD24-6168-4C6E-B4D2-E6B466BDF756}" type="datetimeFigureOut">
              <a:rPr lang="fr-FR" smtClean="0"/>
              <a:t>28/10/2019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lberto.neves@iho.in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ho.int/c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46263"/>
            <a:ext cx="12192000" cy="1868487"/>
          </a:xfrm>
        </p:spPr>
        <p:txBody>
          <a:bodyPr>
            <a:normAutofit/>
          </a:bodyPr>
          <a:lstStyle/>
          <a:p>
            <a:r>
              <a:rPr lang="en-US" sz="4800" dirty="0"/>
              <a:t>IHO CB Work Programme and CB Fund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25938"/>
            <a:ext cx="9144000" cy="1655762"/>
          </a:xfrm>
        </p:spPr>
        <p:txBody>
          <a:bodyPr/>
          <a:lstStyle/>
          <a:p>
            <a:endParaRPr lang="fr-FR" dirty="0"/>
          </a:p>
          <a:p>
            <a:r>
              <a:rPr lang="fr-FR" dirty="0"/>
              <a:t>Alberto Costa NEVES </a:t>
            </a:r>
          </a:p>
          <a:p>
            <a:r>
              <a:rPr lang="fr-FR" dirty="0"/>
              <a:t>IHO Assistant Director</a:t>
            </a:r>
          </a:p>
        </p:txBody>
      </p:sp>
    </p:spTree>
    <p:extLst>
      <p:ext uri="{BB962C8B-B14F-4D97-AF65-F5344CB8AC3E}">
        <p14:creationId xmlns:p14="http://schemas.microsoft.com/office/powerpoint/2010/main" val="3914586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Cb</a:t>
            </a:r>
            <a:r>
              <a:rPr lang="en-US" sz="4000" dirty="0"/>
              <a:t> Fund evolution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0948429"/>
              </p:ext>
            </p:extLst>
          </p:nvPr>
        </p:nvGraphicFramePr>
        <p:xfrm>
          <a:off x="-1" y="1270001"/>
          <a:ext cx="12191999" cy="55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5217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46263"/>
            <a:ext cx="12192000" cy="1868487"/>
          </a:xfrm>
        </p:spPr>
        <p:txBody>
          <a:bodyPr>
            <a:normAutofit/>
          </a:bodyPr>
          <a:lstStyle/>
          <a:p>
            <a:r>
              <a:rPr lang="en-US" sz="4800" dirty="0"/>
              <a:t>Thank you.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25938"/>
            <a:ext cx="9144000" cy="2074862"/>
          </a:xfrm>
        </p:spPr>
        <p:txBody>
          <a:bodyPr>
            <a:normAutofit/>
          </a:bodyPr>
          <a:lstStyle/>
          <a:p>
            <a:endParaRPr lang="fr-FR" dirty="0"/>
          </a:p>
          <a:p>
            <a:r>
              <a:rPr lang="fr-FR" dirty="0"/>
              <a:t>Alberto Costa NEVES </a:t>
            </a:r>
          </a:p>
          <a:p>
            <a:r>
              <a:rPr lang="fr-FR" dirty="0"/>
              <a:t>IHO Assistant Director</a:t>
            </a:r>
          </a:p>
          <a:p>
            <a:r>
              <a:rPr lang="fr-FR" dirty="0">
                <a:hlinkClick r:id="rId2"/>
              </a:rPr>
              <a:t>alberto.neves@iho.int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7541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9E003F53-4265-4C73-BD49-9CB2271FD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226" y="3004686"/>
            <a:ext cx="10515600" cy="3102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dirty="0"/>
              <a:t>IHO CBWP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95331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7450" y="1284943"/>
            <a:ext cx="10515600" cy="5481617"/>
          </a:xfrm>
        </p:spPr>
        <p:txBody>
          <a:bodyPr>
            <a:noAutofit/>
          </a:bodyPr>
          <a:lstStyle/>
          <a:p>
            <a:r>
              <a:rPr lang="en-US" sz="4000" dirty="0"/>
              <a:t>Current 2019 CBWP was approved in 2018 and it is in execution</a:t>
            </a:r>
          </a:p>
          <a:p>
            <a:r>
              <a:rPr lang="en-US" sz="4000" dirty="0"/>
              <a:t>The 2020 CBWP was approved in 2019 and will enter into force on 1 January 2020</a:t>
            </a:r>
          </a:p>
          <a:p>
            <a:r>
              <a:rPr lang="en-US" sz="4000" dirty="0"/>
              <a:t>CBWP can be viewed/downloaded from the IHO website from:</a:t>
            </a:r>
          </a:p>
          <a:p>
            <a:pPr marL="0" indent="0" algn="ctr">
              <a:buNone/>
            </a:pPr>
            <a:r>
              <a:rPr lang="en-US" sz="4000" dirty="0">
                <a:hlinkClick r:id="rId2"/>
              </a:rPr>
              <a:t>www.iho.int/cb</a:t>
            </a:r>
            <a:r>
              <a:rPr lang="en-US" sz="4000" dirty="0"/>
              <a:t> → CB Work Programme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4000" dirty="0"/>
              <a:t>IHO </a:t>
            </a:r>
            <a:r>
              <a:rPr lang="en-US" sz="4000" dirty="0" err="1"/>
              <a:t>CBwp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78542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7450" y="1284943"/>
            <a:ext cx="10515600" cy="54816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Alumni are invited to actively contribute to the IHO CB Programme by:</a:t>
            </a:r>
          </a:p>
          <a:p>
            <a:r>
              <a:rPr lang="en-US" sz="4000" dirty="0"/>
              <a:t>identifying the needs of their offices and of the neighbor countries</a:t>
            </a:r>
          </a:p>
          <a:p>
            <a:r>
              <a:rPr lang="en-US" sz="4000" dirty="0"/>
              <a:t>liaising with the RHC CB Coordinator and communicate these needs</a:t>
            </a:r>
          </a:p>
          <a:p>
            <a:r>
              <a:rPr lang="en-US" sz="4000" dirty="0"/>
              <a:t>assisting the RHC CB Coordinators with resources to reduce needs in their regions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4000" dirty="0"/>
              <a:t>IHO </a:t>
            </a:r>
            <a:r>
              <a:rPr lang="en-US" sz="4000" dirty="0" err="1"/>
              <a:t>CBwp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80486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4000" dirty="0"/>
              <a:t>IHO CB indicators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2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5104083"/>
              </p:ext>
            </p:extLst>
          </p:nvPr>
        </p:nvGraphicFramePr>
        <p:xfrm>
          <a:off x="0" y="1625600"/>
          <a:ext cx="12192000" cy="523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956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4000" dirty="0"/>
              <a:t>IHO CB indicators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1764892"/>
              </p:ext>
            </p:extLst>
          </p:nvPr>
        </p:nvGraphicFramePr>
        <p:xfrm>
          <a:off x="0" y="1534160"/>
          <a:ext cx="12191999" cy="5323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5353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4000" dirty="0"/>
              <a:t>IHO CB indicators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4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6860534"/>
              </p:ext>
            </p:extLst>
          </p:nvPr>
        </p:nvGraphicFramePr>
        <p:xfrm>
          <a:off x="0" y="1432560"/>
          <a:ext cx="12192000" cy="5425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2977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9E003F53-4265-4C73-BD49-9CB2271FD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226" y="3004686"/>
            <a:ext cx="10515600" cy="3102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dirty="0"/>
              <a:t>CB Fund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97139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7450" y="1284943"/>
            <a:ext cx="10515600" cy="5481617"/>
          </a:xfrm>
        </p:spPr>
        <p:txBody>
          <a:bodyPr>
            <a:noAutofit/>
          </a:bodyPr>
          <a:lstStyle/>
          <a:p>
            <a:pPr marL="665162" indent="-571500"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latin typeface="HelveticaNeueLT Std Cn" panose="020B0506030502030204"/>
                <a:cs typeface="Microsoft Sans Serif" panose="020B0604020202020204" pitchFamily="34" charset="0"/>
              </a:rPr>
              <a:t>An annual contribution from the IHO Budget approved by Member States; and</a:t>
            </a:r>
          </a:p>
          <a:p>
            <a:pPr marL="665162" indent="-571500"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latin typeface="HelveticaNeueLT Std Cn" panose="020B0506030502030204"/>
                <a:cs typeface="Microsoft Sans Serif" panose="020B0604020202020204" pitchFamily="34" charset="0"/>
              </a:rPr>
              <a:t>Donations made by governments, other international organizations, funding agencies, public or private institutions, associations or private individuals in support of IHO Capacity Building initiatives.</a:t>
            </a:r>
          </a:p>
          <a:p>
            <a:pPr marL="665162" indent="-571500"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latin typeface="HelveticaNeueLT Std Cn" panose="020B0506030502030204"/>
                <a:cs typeface="Microsoft Sans Serif" panose="020B0604020202020204" pitchFamily="34" charset="0"/>
              </a:rPr>
              <a:t>Contributions earmarked for a specific capacity building initiative may also be received.</a:t>
            </a:r>
            <a:br>
              <a:rPr lang="en-US" sz="3600" dirty="0">
                <a:latin typeface="HelveticaNeueLT Std Cn" panose="020B0506030502030204"/>
                <a:cs typeface="Microsoft Sans Serif" panose="020B0604020202020204" pitchFamily="34" charset="0"/>
              </a:rPr>
            </a:br>
            <a:endParaRPr lang="en-US" sz="3600" dirty="0">
              <a:latin typeface="HelveticaNeueLT Std Cn" panose="020B0506030502030204"/>
              <a:cs typeface="Microsoft Sans Serif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Cb</a:t>
            </a:r>
            <a:r>
              <a:rPr lang="en-US" sz="4000" dirty="0"/>
              <a:t> Fund contributions</a:t>
            </a:r>
          </a:p>
        </p:txBody>
      </p:sp>
    </p:spTree>
    <p:extLst>
      <p:ext uri="{BB962C8B-B14F-4D97-AF65-F5344CB8AC3E}">
        <p14:creationId xmlns:p14="http://schemas.microsoft.com/office/powerpoint/2010/main" val="1311657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IHO_New_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_IHO_New_Logo" id="{92376390-61D0-4A4A-9DAB-DA9E6EE3EAC4}" vid="{E943696B-60C2-4457-926B-515312E413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Master_IHO_New_Logo</Template>
  <TotalTime>1488</TotalTime>
  <Words>254</Words>
  <Application>Microsoft Office PowerPoint</Application>
  <PresentationFormat>Widescreen</PresentationFormat>
  <Paragraphs>38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HelveticaNeueLT Std Cn</vt:lpstr>
      <vt:lpstr>Master_IHO_New_Logo</vt:lpstr>
      <vt:lpstr>IHO CB Work Programme and CB Fund</vt:lpstr>
      <vt:lpstr>PowerPoint Presentation</vt:lpstr>
      <vt:lpstr> IHO CBwp</vt:lpstr>
      <vt:lpstr> IHO CBwp</vt:lpstr>
      <vt:lpstr> IHO CB indicators</vt:lpstr>
      <vt:lpstr> IHO CB indicators</vt:lpstr>
      <vt:lpstr> IHO CB indicators</vt:lpstr>
      <vt:lpstr>PowerPoint Presentation</vt:lpstr>
      <vt:lpstr>Cb Fund contributions</vt:lpstr>
      <vt:lpstr>Cb Fund evolution</vt:lpstr>
      <vt:lpstr>Thank you.</vt:lpstr>
    </vt:vector>
  </TitlesOfParts>
  <Company>International Hydrographic Bureau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Alberto Costaneves</cp:lastModifiedBy>
  <cp:revision>77</cp:revision>
  <dcterms:created xsi:type="dcterms:W3CDTF">2019-06-26T12:25:46Z</dcterms:created>
  <dcterms:modified xsi:type="dcterms:W3CDTF">2019-10-28T18:13:40Z</dcterms:modified>
</cp:coreProperties>
</file>